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DM Sans Medium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Medium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  <p:embeddedFont>
      <p:font typeface="DM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37939B-BDC4-4538-91B1-32326D0916CD}">
  <a:tblStyle styleId="{1337939B-BDC4-4538-91B1-32326D0916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regular.fntdata"/><Relationship Id="rId30" Type="http://schemas.openxmlformats.org/officeDocument/2006/relationships/font" Target="fonts/PoppinsMedium-boldItalic.fntdata"/><Relationship Id="rId33" Type="http://schemas.openxmlformats.org/officeDocument/2006/relationships/font" Target="fonts/PoppinsSemiBold-italic.fntdata"/><Relationship Id="rId32" Type="http://schemas.openxmlformats.org/officeDocument/2006/relationships/font" Target="fonts/PoppinsSemiBold-bold.fntdata"/><Relationship Id="rId35" Type="http://schemas.openxmlformats.org/officeDocument/2006/relationships/font" Target="fonts/DMSans-regular.fntdata"/><Relationship Id="rId34" Type="http://schemas.openxmlformats.org/officeDocument/2006/relationships/font" Target="fonts/PoppinsSemiBold-boldItalic.fntdata"/><Relationship Id="rId37" Type="http://schemas.openxmlformats.org/officeDocument/2006/relationships/font" Target="fonts/DMSans-italic.fntdata"/><Relationship Id="rId36" Type="http://schemas.openxmlformats.org/officeDocument/2006/relationships/font" Target="fonts/DMSans-bold.fntdata"/><Relationship Id="rId38" Type="http://schemas.openxmlformats.org/officeDocument/2006/relationships/font" Target="fonts/DMSans-boldItalic.fntdata"/><Relationship Id="rId20" Type="http://schemas.openxmlformats.org/officeDocument/2006/relationships/font" Target="fonts/DMSansMedium-bold.fntdata"/><Relationship Id="rId22" Type="http://schemas.openxmlformats.org/officeDocument/2006/relationships/font" Target="fonts/DMSansMedium-boldItalic.fntdata"/><Relationship Id="rId21" Type="http://schemas.openxmlformats.org/officeDocument/2006/relationships/font" Target="fonts/DMSansMedium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Medium-bold.fntdata"/><Relationship Id="rId27" Type="http://schemas.openxmlformats.org/officeDocument/2006/relationships/font" Target="fonts/PoppinsMedium-regular.fntdata"/><Relationship Id="rId29" Type="http://schemas.openxmlformats.org/officeDocument/2006/relationships/font" Target="fonts/Poppins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DMSansMedium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a4271e01c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3a4271e01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cad0379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3cad0379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a4271e01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g33a4271e01c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aab2c9930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33aab2c9930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aab2c9930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33aab2c9930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aab2c9930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g33aab2c9930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ab2b1dcbe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g33ab2b1dcbe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5940239" y="639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5070315" y="1142692"/>
            <a:ext cx="3333128" cy="31486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>
            <p:ph idx="2" type="pic"/>
          </p:nvPr>
        </p:nvSpPr>
        <p:spPr>
          <a:xfrm>
            <a:off x="917258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1"/>
          <p:cNvSpPr/>
          <p:nvPr>
            <p:ph idx="3" type="pic"/>
          </p:nvPr>
        </p:nvSpPr>
        <p:spPr>
          <a:xfrm>
            <a:off x="915712" y="2586365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 rot="5400000">
            <a:off x="-855025" y="855025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3" name="Google Shape;43;p12"/>
          <p:cNvSpPr/>
          <p:nvPr>
            <p:ph idx="2" type="pic"/>
          </p:nvPr>
        </p:nvSpPr>
        <p:spPr>
          <a:xfrm>
            <a:off x="771141" y="1142691"/>
            <a:ext cx="3327602" cy="321829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4"/>
          <p:cNvSpPr/>
          <p:nvPr>
            <p:ph idx="3" type="pic"/>
          </p:nvPr>
        </p:nvSpPr>
        <p:spPr>
          <a:xfrm>
            <a:off x="798571" y="3091722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6"/>
          <p:cNvSpPr/>
          <p:nvPr>
            <p:ph idx="3" type="pic"/>
          </p:nvPr>
        </p:nvSpPr>
        <p:spPr>
          <a:xfrm>
            <a:off x="6766555" y="1134575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/>
          <p:nvPr>
            <p:ph idx="2" type="pic"/>
          </p:nvPr>
        </p:nvSpPr>
        <p:spPr>
          <a:xfrm>
            <a:off x="530727" y="1167964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8"/>
          <p:cNvSpPr/>
          <p:nvPr>
            <p:ph idx="3" type="pic"/>
          </p:nvPr>
        </p:nvSpPr>
        <p:spPr>
          <a:xfrm>
            <a:off x="1" y="3299791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/>
          <p:nvPr>
            <p:ph idx="4" type="pic"/>
          </p:nvPr>
        </p:nvSpPr>
        <p:spPr>
          <a:xfrm>
            <a:off x="6980053" y="1167964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>
            <p:ph idx="2" type="pic"/>
          </p:nvPr>
        </p:nvSpPr>
        <p:spPr>
          <a:xfrm>
            <a:off x="4915690" y="1150003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/>
          <p:nvPr>
            <p:ph idx="2" type="pic"/>
          </p:nvPr>
        </p:nvSpPr>
        <p:spPr>
          <a:xfrm>
            <a:off x="5329003" y="1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/>
          <p:nvPr>
            <p:ph idx="3" type="pic"/>
          </p:nvPr>
        </p:nvSpPr>
        <p:spPr>
          <a:xfrm>
            <a:off x="5329003" y="3091722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/>
          <p:nvPr/>
        </p:nvSpPr>
        <p:spPr>
          <a:xfrm>
            <a:off x="0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3" y="612368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3"/>
          <p:cNvSpPr/>
          <p:nvPr>
            <p:ph idx="2" type="pic"/>
          </p:nvPr>
        </p:nvSpPr>
        <p:spPr>
          <a:xfrm>
            <a:off x="1134924" y="1684867"/>
            <a:ext cx="3010780" cy="1888067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5816943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29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/>
          <p:nvPr>
            <p:ph idx="2" type="pic"/>
          </p:nvPr>
        </p:nvSpPr>
        <p:spPr>
          <a:xfrm>
            <a:off x="5277349" y="1550877"/>
            <a:ext cx="1665110" cy="221388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4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82" name="Google Shape;8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5"/>
          <p:cNvGrpSpPr/>
          <p:nvPr/>
        </p:nvGrpSpPr>
        <p:grpSpPr>
          <a:xfrm>
            <a:off x="575072" y="1270000"/>
            <a:ext cx="3852689" cy="2782666"/>
            <a:chOff x="-1" y="57"/>
            <a:chExt cx="9664234" cy="7335775"/>
          </a:xfrm>
        </p:grpSpPr>
        <p:sp>
          <p:nvSpPr>
            <p:cNvPr id="85" name="Google Shape;85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90" name="Google Shape;90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91" name="Google Shape;91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2" name="Google Shape;92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3" name="Google Shape;93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94" name="Google Shape;94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5" name="Google Shape;95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6" name="Google Shape;96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97" name="Google Shape;97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8" name="Google Shape;98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9" name="Google Shape;99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00" name="Google Shape;100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1" name="Google Shape;101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02" name="Google Shape;102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04" name="Google Shape;104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05" name="Google Shape;105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6" name="Google Shape;106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07" name="Google Shape;107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08" name="Google Shape;108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9" name="Google Shape;109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10" name="Google Shape;110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120" name="Google Shape;120;p25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1" name="Google Shape;121;p25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122" name="Google Shape;122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27" name="Google Shape;127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128" name="Google Shape;128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29" name="Google Shape;129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0" name="Google Shape;130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131" name="Google Shape;131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2" name="Google Shape;132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3" name="Google Shape;133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134" name="Google Shape;134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5" name="Google Shape;135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6" name="Google Shape;136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37" name="Google Shape;137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8" name="Google Shape;138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39" name="Google Shape;139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41" name="Google Shape;141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42" name="Google Shape;142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3" name="Google Shape;143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44" name="Google Shape;144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45" name="Google Shape;145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6" name="Google Shape;146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47" name="Google Shape;147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>
            <p:ph idx="2" type="pic"/>
          </p:nvPr>
        </p:nvSpPr>
        <p:spPr>
          <a:xfrm>
            <a:off x="985107" y="1121406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/>
          <p:nvPr>
            <p:ph idx="3" type="pic"/>
          </p:nvPr>
        </p:nvSpPr>
        <p:spPr>
          <a:xfrm>
            <a:off x="5862389" y="2856961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2" name="Google Shape;162;p27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>
            <a:off x="0" y="1966285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751855" y="1124071"/>
            <a:ext cx="7652101" cy="2082407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8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>
            <p:ph idx="2" type="pic"/>
          </p:nvPr>
        </p:nvSpPr>
        <p:spPr>
          <a:xfrm>
            <a:off x="4711536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4903470" y="1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2" name="Google Shape;172;p30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0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0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4774380" y="1085033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1"/>
          <p:cNvSpPr/>
          <p:nvPr>
            <p:ph idx="3" type="pic"/>
          </p:nvPr>
        </p:nvSpPr>
        <p:spPr>
          <a:xfrm>
            <a:off x="4773415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8650" y="28231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628650" y="282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>
  <p:cSld name="33_Custom Layou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6" name="Google Shape;196;p38"/>
          <p:cNvSpPr/>
          <p:nvPr>
            <p:ph idx="2" type="pic"/>
          </p:nvPr>
        </p:nvSpPr>
        <p:spPr>
          <a:xfrm>
            <a:off x="5070315" y="1142693"/>
            <a:ext cx="3333128" cy="3148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39"/>
          <p:cNvSpPr/>
          <p:nvPr>
            <p:ph idx="3" type="pic"/>
          </p:nvPr>
        </p:nvSpPr>
        <p:spPr>
          <a:xfrm>
            <a:off x="6766556" y="1134576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2" name="Google Shape;202;p40"/>
          <p:cNvSpPr/>
          <p:nvPr>
            <p:ph idx="2" type="pic"/>
          </p:nvPr>
        </p:nvSpPr>
        <p:spPr>
          <a:xfrm>
            <a:off x="734446" y="1142693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/>
          <p:nvPr>
            <p:ph idx="3" type="pic"/>
          </p:nvPr>
        </p:nvSpPr>
        <p:spPr>
          <a:xfrm>
            <a:off x="734446" y="2763493"/>
            <a:ext cx="3674270" cy="15109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6" name="Google Shape;206;p41"/>
          <p:cNvSpPr/>
          <p:nvPr>
            <p:ph idx="2" type="pic"/>
          </p:nvPr>
        </p:nvSpPr>
        <p:spPr>
          <a:xfrm>
            <a:off x="3685519" y="1107792"/>
            <a:ext cx="2033132" cy="31485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>
            <p:ph idx="2" type="pic"/>
          </p:nvPr>
        </p:nvSpPr>
        <p:spPr>
          <a:xfrm>
            <a:off x="575074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/>
          <p:nvPr>
            <p:ph idx="2" type="pic"/>
          </p:nvPr>
        </p:nvSpPr>
        <p:spPr>
          <a:xfrm>
            <a:off x="530728" y="1167965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44"/>
          <p:cNvSpPr/>
          <p:nvPr>
            <p:ph idx="3" type="pic"/>
          </p:nvPr>
        </p:nvSpPr>
        <p:spPr>
          <a:xfrm>
            <a:off x="2" y="3299792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4"/>
          <p:cNvSpPr/>
          <p:nvPr>
            <p:ph idx="4" type="pic"/>
          </p:nvPr>
        </p:nvSpPr>
        <p:spPr>
          <a:xfrm>
            <a:off x="6980054" y="1167965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/>
          <p:nvPr>
            <p:ph idx="2" type="pic"/>
          </p:nvPr>
        </p:nvSpPr>
        <p:spPr>
          <a:xfrm>
            <a:off x="974907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45"/>
          <p:cNvSpPr/>
          <p:nvPr>
            <p:ph idx="3" type="pic"/>
          </p:nvPr>
        </p:nvSpPr>
        <p:spPr>
          <a:xfrm>
            <a:off x="4867909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ustom Layout">
  <p:cSld name="41_Custom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/>
          <p:nvPr>
            <p:ph idx="2" type="pic"/>
          </p:nvPr>
        </p:nvSpPr>
        <p:spPr>
          <a:xfrm>
            <a:off x="4915691" y="1150004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6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/>
          <p:nvPr>
            <p:ph idx="2" type="pic"/>
          </p:nvPr>
        </p:nvSpPr>
        <p:spPr>
          <a:xfrm>
            <a:off x="73152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8"/>
          <p:cNvSpPr/>
          <p:nvPr>
            <p:ph idx="3" type="pic"/>
          </p:nvPr>
        </p:nvSpPr>
        <p:spPr>
          <a:xfrm>
            <a:off x="342733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8"/>
          <p:cNvSpPr/>
          <p:nvPr>
            <p:ph idx="4" type="pic"/>
          </p:nvPr>
        </p:nvSpPr>
        <p:spPr>
          <a:xfrm>
            <a:off x="612314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/>
          <p:nvPr>
            <p:ph idx="2" type="pic"/>
          </p:nvPr>
        </p:nvSpPr>
        <p:spPr>
          <a:xfrm>
            <a:off x="4774380" y="1085034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/>
          <p:nvPr>
            <p:ph idx="2" type="pic"/>
          </p:nvPr>
        </p:nvSpPr>
        <p:spPr>
          <a:xfrm>
            <a:off x="917259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0"/>
          <p:cNvSpPr/>
          <p:nvPr>
            <p:ph idx="3" type="pic"/>
          </p:nvPr>
        </p:nvSpPr>
        <p:spPr>
          <a:xfrm>
            <a:off x="915713" y="2586366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 rot="5400000">
            <a:off x="-896068" y="896068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" name="Google Shape;22;p6"/>
          <p:cNvSpPr/>
          <p:nvPr>
            <p:ph idx="2" type="pic"/>
          </p:nvPr>
        </p:nvSpPr>
        <p:spPr>
          <a:xfrm>
            <a:off x="734445" y="11426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734445" y="27634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/>
          <p:nvPr>
            <p:ph idx="2" type="pic"/>
          </p:nvPr>
        </p:nvSpPr>
        <p:spPr>
          <a:xfrm>
            <a:off x="5329004" y="2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51"/>
          <p:cNvSpPr/>
          <p:nvPr>
            <p:ph idx="3" type="pic"/>
          </p:nvPr>
        </p:nvSpPr>
        <p:spPr>
          <a:xfrm>
            <a:off x="5329004" y="3091723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ustom Layout">
  <p:cSld name="47_Custom Layou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7" name="Google Shape;237;p52"/>
          <p:cNvSpPr/>
          <p:nvPr>
            <p:ph idx="2" type="pic"/>
          </p:nvPr>
        </p:nvSpPr>
        <p:spPr>
          <a:xfrm>
            <a:off x="771141" y="1142692"/>
            <a:ext cx="3327602" cy="32182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ustom Layout">
  <p:cSld name="48_Custom Layou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Custom Layout">
  <p:cSld name="49_Custom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4"/>
          <p:cNvSpPr/>
          <p:nvPr>
            <p:ph idx="3" type="pic"/>
          </p:nvPr>
        </p:nvSpPr>
        <p:spPr>
          <a:xfrm>
            <a:off x="798572" y="3091723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Custom Layout">
  <p:cSld name="50_Custom Layou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Custom Layout">
  <p:cSld name="52_Custom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49" name="Google Shape;2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7"/>
          <p:cNvSpPr/>
          <p:nvPr>
            <p:ph idx="2" type="pic"/>
          </p:nvPr>
        </p:nvSpPr>
        <p:spPr>
          <a:xfrm>
            <a:off x="1134924" y="1684868"/>
            <a:ext cx="3010780" cy="18880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Custom Layout">
  <p:cSld name="53_Custom Layou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8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53" name="Google Shape;2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/>
          <p:nvPr>
            <p:ph idx="2" type="pic"/>
          </p:nvPr>
        </p:nvSpPr>
        <p:spPr>
          <a:xfrm>
            <a:off x="5277349" y="1550878"/>
            <a:ext cx="1665110" cy="2213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Custom Layout">
  <p:cSld name="54_Custom Layou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59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257" name="Google Shape;257;p59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8" name="Google Shape;258;p59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9" name="Google Shape;259;p59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0" name="Google Shape;260;p59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1" name="Google Shape;261;p59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62" name="Google Shape;262;p59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263" name="Google Shape;263;p59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4" name="Google Shape;264;p59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5" name="Google Shape;265;p59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266" name="Google Shape;266;p59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7" name="Google Shape;267;p59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8" name="Google Shape;268;p59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269" name="Google Shape;269;p59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0" name="Google Shape;270;p59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1" name="Google Shape;271;p59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272" name="Google Shape;272;p59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3" name="Google Shape;273;p59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74" name="Google Shape;274;p59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75" name="Google Shape;275;p59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76" name="Google Shape;276;p59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277" name="Google Shape;277;p59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8" name="Google Shape;278;p59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9" name="Google Shape;279;p59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280" name="Google Shape;280;p59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81" name="Google Shape;281;p59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82" name="Google Shape;282;p59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6" name="Google Shape;286;p59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7" name="Google Shape;287;p59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292" name="Google Shape;292;p59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Custom Layout">
  <p:cSld name="55_Custom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/>
          <p:nvPr>
            <p:ph idx="2" type="pic"/>
          </p:nvPr>
        </p:nvSpPr>
        <p:spPr>
          <a:xfrm>
            <a:off x="985108" y="1121407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60"/>
          <p:cNvSpPr/>
          <p:nvPr>
            <p:ph idx="3" type="pic"/>
          </p:nvPr>
        </p:nvSpPr>
        <p:spPr>
          <a:xfrm>
            <a:off x="5862390" y="2856962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7" name="Google Shape;27;p7"/>
          <p:cNvSpPr/>
          <p:nvPr>
            <p:ph idx="2" type="pic"/>
          </p:nvPr>
        </p:nvSpPr>
        <p:spPr>
          <a:xfrm>
            <a:off x="3685518" y="1107791"/>
            <a:ext cx="2033132" cy="3148594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Custom Layout">
  <p:cSld name="56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1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98" name="Google Shape;298;p61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Custom Layout">
  <p:cSld name="57_Custom Layou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1" name="Google Shape;301;p62"/>
          <p:cNvSpPr/>
          <p:nvPr>
            <p:ph idx="2" type="pic"/>
          </p:nvPr>
        </p:nvSpPr>
        <p:spPr>
          <a:xfrm>
            <a:off x="751856" y="1124072"/>
            <a:ext cx="7652101" cy="20824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Custom Layout">
  <p:cSld name="58_Custom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3"/>
          <p:cNvSpPr/>
          <p:nvPr>
            <p:ph idx="2" type="pic"/>
          </p:nvPr>
        </p:nvSpPr>
        <p:spPr>
          <a:xfrm>
            <a:off x="4711537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Custom Layout">
  <p:cSld name="59_Custom Layou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4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6" name="Google Shape;306;p64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64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Custom Layout">
  <p:cSld name="60_Custom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65"/>
          <p:cNvSpPr/>
          <p:nvPr>
            <p:ph idx="3" type="pic"/>
          </p:nvPr>
        </p:nvSpPr>
        <p:spPr>
          <a:xfrm>
            <a:off x="4773416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Custom Layout">
  <p:cSld name="61_Custom Layou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575073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>
            <p:ph idx="2" type="pic"/>
          </p:nvPr>
        </p:nvSpPr>
        <p:spPr>
          <a:xfrm>
            <a:off x="974906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9"/>
          <p:cNvSpPr/>
          <p:nvPr>
            <p:ph idx="3" type="pic"/>
          </p:nvPr>
        </p:nvSpPr>
        <p:spPr>
          <a:xfrm>
            <a:off x="4867908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>
            <p:ph idx="2" type="pic"/>
          </p:nvPr>
        </p:nvSpPr>
        <p:spPr>
          <a:xfrm>
            <a:off x="73152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/>
          <p:nvPr>
            <p:ph idx="3" type="pic"/>
          </p:nvPr>
        </p:nvSpPr>
        <p:spPr>
          <a:xfrm>
            <a:off x="342733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/>
          <p:nvPr>
            <p:ph idx="4" type="pic"/>
          </p:nvPr>
        </p:nvSpPr>
        <p:spPr>
          <a:xfrm>
            <a:off x="612314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0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SemiBold"/>
              <a:buNone/>
              <a:defRPr b="0" i="0" sz="33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mc:AlternateContent>
    <mc:Choice Requires="p14">
      <p:transition spd="slow" p14:dur="2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3">
          <p15:clr>
            <a:srgbClr val="F26B43"/>
          </p15:clr>
        </p15:guide>
        <p15:guide id="2" pos="3840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362">
          <p15:clr>
            <a:srgbClr val="F26B43"/>
          </p15:clr>
        </p15:guide>
        <p15:guide id="8" pos="2880">
          <p15:clr>
            <a:srgbClr val="F26B43"/>
          </p15:clr>
        </p15:guide>
        <p15:guide id="9" pos="5398">
          <p15:clr>
            <a:srgbClr val="F26B43"/>
          </p15:clr>
        </p15:guide>
        <p15:guide id="10" orient="horz" pos="293">
          <p15:clr>
            <a:srgbClr val="F26B43"/>
          </p15:clr>
        </p15:guide>
        <p15:guide id="11" orient="horz" pos="1620">
          <p15:clr>
            <a:srgbClr val="F26B43"/>
          </p15:clr>
        </p15:guide>
        <p15:guide id="12" orient="horz" pos="29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document/d/1zviV7KYdfkFoOPVja6TqN-9t9GFxgOiEamnwV7l-J5w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mailto:hoa@powderhavenhoa.com" TargetMode="External"/><Relationship Id="rId5" Type="http://schemas.openxmlformats.org/officeDocument/2006/relationships/hyperlink" Target="http://www.powderhavenhoa.com" TargetMode="External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/>
          <p:nvPr/>
        </p:nvSpPr>
        <p:spPr>
          <a:xfrm>
            <a:off x="762385" y="2836350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ANNUAL OWNERS MEETING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67"/>
          <p:cNvSpPr txBox="1"/>
          <p:nvPr/>
        </p:nvSpPr>
        <p:spPr>
          <a:xfrm>
            <a:off x="830178" y="4246673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1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April 24, 2025</a:t>
            </a:r>
            <a:endParaRPr b="1" i="0" sz="12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67"/>
          <p:cNvSpPr txBox="1"/>
          <p:nvPr/>
        </p:nvSpPr>
        <p:spPr>
          <a:xfrm>
            <a:off x="5462933" y="1155393"/>
            <a:ext cx="32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E2F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Lorem Ipsum</a:t>
            </a:r>
            <a:endParaRPr b="0" i="0" sz="2000" u="none" cap="none" strike="noStrike">
              <a:solidFill>
                <a:srgbClr val="0E2F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0" name="Google Shape;320;p67"/>
          <p:cNvSpPr txBox="1"/>
          <p:nvPr/>
        </p:nvSpPr>
        <p:spPr>
          <a:xfrm>
            <a:off x="6783600" y="156425"/>
            <a:ext cx="15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1" name="Google Shape;321;p67"/>
          <p:cNvSpPr txBox="1"/>
          <p:nvPr/>
        </p:nvSpPr>
        <p:spPr>
          <a:xfrm>
            <a:off x="6066450" y="859175"/>
            <a:ext cx="2988900" cy="26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Call to Order and Establishment of Quorum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Welcome and Introductions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Review and Consider Annual Meeting Minutes 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Budget, Reserves, and Insurance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Resident Question &amp; Answer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Adjournment</a:t>
            </a:r>
            <a:endParaRPr b="0" i="0" sz="8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22" name="Google Shape;32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575" y="365825"/>
            <a:ext cx="2117400" cy="7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7"/>
          <p:cNvSpPr txBox="1"/>
          <p:nvPr/>
        </p:nvSpPr>
        <p:spPr>
          <a:xfrm>
            <a:off x="762385" y="1631925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COPPER CREST 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WEST HOA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/>
          <p:nvPr/>
        </p:nvSpPr>
        <p:spPr>
          <a:xfrm>
            <a:off x="388475" y="2140800"/>
            <a:ext cx="260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Call To Order &amp; Establishment of Quorum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29" name="Google Shape;3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21120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8"/>
          <p:cNvSpPr txBox="1"/>
          <p:nvPr/>
        </p:nvSpPr>
        <p:spPr>
          <a:xfrm>
            <a:off x="4483525" y="1942500"/>
            <a:ext cx="36243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Declarant Control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Quorum Not Required 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No Votes Taking Place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/>
          <p:nvPr/>
        </p:nvSpPr>
        <p:spPr>
          <a:xfrm>
            <a:off x="213650" y="1948350"/>
            <a:ext cx="291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WELCOME </a:t>
            </a:r>
            <a:endParaRPr sz="25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&amp; INTRODUCTIONS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p69"/>
          <p:cNvSpPr txBox="1"/>
          <p:nvPr/>
        </p:nvSpPr>
        <p:spPr>
          <a:xfrm flipH="1">
            <a:off x="4540675" y="278255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MANAGEMENT TEAM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7" name="Google Shape;337;p69" title="DavidHumes 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913" y="3321976"/>
            <a:ext cx="569773" cy="90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9" title="Michelle+Professional+Photo+20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775" y="3321985"/>
            <a:ext cx="770550" cy="932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9"/>
          <p:cNvSpPr txBox="1"/>
          <p:nvPr/>
        </p:nvSpPr>
        <p:spPr>
          <a:xfrm>
            <a:off x="4089700" y="4330225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Director of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Association Management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Michelle Pohlman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0" name="Google Shape;340;p69"/>
          <p:cNvSpPr txBox="1"/>
          <p:nvPr/>
        </p:nvSpPr>
        <p:spPr>
          <a:xfrm>
            <a:off x="5999450" y="4330225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ARC 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Committee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Chair &amp; </a:t>
            </a: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Compliance Manager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David Humes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0"/>
          <p:cNvSpPr txBox="1"/>
          <p:nvPr/>
        </p:nvSpPr>
        <p:spPr>
          <a:xfrm>
            <a:off x="133800" y="1694400"/>
            <a:ext cx="3159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and Consider Annual Meeting Minutes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70"/>
          <p:cNvSpPr txBox="1"/>
          <p:nvPr/>
        </p:nvSpPr>
        <p:spPr>
          <a:xfrm>
            <a:off x="5188050" y="2287950"/>
            <a:ext cx="18159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 Minutes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47" name="Google Shape;34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1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BUDGET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3" name="Google Shape;35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71"/>
          <p:cNvSpPr txBox="1"/>
          <p:nvPr/>
        </p:nvSpPr>
        <p:spPr>
          <a:xfrm>
            <a:off x="3704000" y="1987650"/>
            <a:ext cx="51030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Where Can I Find The Budget?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Available Upon Request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2026 Budgets - Provided with notice of Assessment 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2"/>
          <p:cNvSpPr txBox="1"/>
          <p:nvPr/>
        </p:nvSpPr>
        <p:spPr>
          <a:xfrm>
            <a:off x="188350" y="2317800"/>
            <a:ext cx="30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RESERVES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0" name="Google Shape;36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2"/>
          <p:cNvSpPr txBox="1"/>
          <p:nvPr/>
        </p:nvSpPr>
        <p:spPr>
          <a:xfrm>
            <a:off x="3818975" y="549663"/>
            <a:ext cx="4333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Reserve Study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Reserve Study Completed January 2023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Review in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Capital Improvements on hold for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aphicFrame>
        <p:nvGraphicFramePr>
          <p:cNvPr id="362" name="Google Shape;362;p72"/>
          <p:cNvGraphicFramePr/>
          <p:nvPr/>
        </p:nvGraphicFramePr>
        <p:xfrm>
          <a:off x="3515975" y="231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{1337939B-BDC4-4538-91B1-32326D0916CD}</a:tableStyleId>
              </a:tblPr>
              <a:tblGrid>
                <a:gridCol w="1740475"/>
                <a:gridCol w="859700"/>
                <a:gridCol w="1922100"/>
                <a:gridCol w="982400"/>
              </a:tblGrid>
              <a:tr h="3742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2024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$18,540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$18,540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Suggested Balance (60.41% Funding)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$43,834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Actual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$43,300.60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2025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$19,096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 (Budgeted)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$19,100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Current Balance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(Through March)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$48,089.23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3"/>
          <p:cNvSpPr txBox="1"/>
          <p:nvPr/>
        </p:nvSpPr>
        <p:spPr>
          <a:xfrm>
            <a:off x="170650" y="231780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INSURANCE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8" name="Google Shape;36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3"/>
          <p:cNvSpPr txBox="1"/>
          <p:nvPr/>
        </p:nvSpPr>
        <p:spPr>
          <a:xfrm>
            <a:off x="3697800" y="764700"/>
            <a:ext cx="5259900" cy="17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Master Policies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Property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Directors and Officers (D/O)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Workers Comp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70" name="Google Shape;370;p73"/>
          <p:cNvSpPr txBox="1"/>
          <p:nvPr/>
        </p:nvSpPr>
        <p:spPr>
          <a:xfrm>
            <a:off x="3697800" y="3077250"/>
            <a:ext cx="51897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Townhome Insurance Requirements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H0-6 Policy (Homeowner)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$5,000 </a:t>
            </a: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Deductible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4"/>
          <p:cNvSpPr txBox="1"/>
          <p:nvPr/>
        </p:nvSpPr>
        <p:spPr>
          <a:xfrm>
            <a:off x="170650" y="211005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 FORUM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6" name="Google Shape;37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74"/>
          <p:cNvSpPr txBox="1"/>
          <p:nvPr/>
        </p:nvSpPr>
        <p:spPr>
          <a:xfrm>
            <a:off x="4035119" y="223423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74"/>
          <p:cNvSpPr txBox="1"/>
          <p:nvPr/>
        </p:nvSpPr>
        <p:spPr>
          <a:xfrm>
            <a:off x="4070419" y="348588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74"/>
          <p:cNvSpPr txBox="1"/>
          <p:nvPr/>
        </p:nvSpPr>
        <p:spPr>
          <a:xfrm>
            <a:off x="3830175" y="2718800"/>
            <a:ext cx="5073000" cy="2073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Phone Number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801.373.6291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Email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</a:t>
            </a:r>
            <a:r>
              <a:rPr lang="en" sz="15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hoa@powderhavenhoa.com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</a:t>
            </a:r>
            <a:r>
              <a:rPr lang="en" sz="1500" u="sng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www.powderhavenhoa.com</a:t>
            </a:r>
            <a:endParaRPr sz="1500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descr="Questions - Free of Charge Creative Commons Chalkboard image" id="380" name="Google Shape;380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0175" y="155250"/>
            <a:ext cx="3154152" cy="207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2B Marketing &amp; Sales">
  <a:themeElements>
    <a:clrScheme name="B2B Marketing &amp; Sal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B4E"/>
      </a:accent1>
      <a:accent2>
        <a:srgbClr val="292A4E"/>
      </a:accent2>
      <a:accent3>
        <a:srgbClr val="F2C236"/>
      </a:accent3>
      <a:accent4>
        <a:srgbClr val="F7F4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